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2"/>
  </p:notesMasterIdLst>
  <p:sldIdLst>
    <p:sldId id="257" r:id="rId2"/>
    <p:sldId id="280" r:id="rId3"/>
    <p:sldId id="279" r:id="rId4"/>
    <p:sldId id="282" r:id="rId5"/>
    <p:sldId id="281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301" r:id="rId17"/>
    <p:sldId id="299" r:id="rId18"/>
    <p:sldId id="302" r:id="rId19"/>
    <p:sldId id="283" r:id="rId20"/>
    <p:sldId id="286" r:id="rId21"/>
    <p:sldId id="287" r:id="rId22"/>
    <p:sldId id="300" r:id="rId23"/>
    <p:sldId id="303" r:id="rId24"/>
    <p:sldId id="284" r:id="rId25"/>
    <p:sldId id="285" r:id="rId26"/>
    <p:sldId id="304" r:id="rId27"/>
    <p:sldId id="305" r:id="rId28"/>
    <p:sldId id="306" r:id="rId29"/>
    <p:sldId id="288" r:id="rId30"/>
    <p:sldId id="307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595" autoAdjust="0"/>
  </p:normalViewPr>
  <p:slideViewPr>
    <p:cSldViewPr>
      <p:cViewPr varScale="1">
        <p:scale>
          <a:sx n="70" d="100"/>
          <a:sy n="70" d="100"/>
        </p:scale>
        <p:origin x="138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0A8FE99A-99DA-497A-A895-BDAFE555E036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7EFBA0E7-7B0E-43F0-90D3-99BDE218FC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2781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1227CD9-4A20-4650-85EF-74765017DF9A}" type="slidenum">
              <a:rPr lang="ru-RU" sz="1200" smtClean="0"/>
              <a:pPr/>
              <a:t>1</a:t>
            </a:fld>
            <a:endParaRPr lang="ru-RU" sz="1200" smtClean="0"/>
          </a:p>
        </p:txBody>
      </p:sp>
    </p:spTree>
    <p:extLst>
      <p:ext uri="{BB962C8B-B14F-4D97-AF65-F5344CB8AC3E}">
        <p14:creationId xmlns:p14="http://schemas.microsoft.com/office/powerpoint/2010/main" val="2311400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B7B11-0958-45D6-9358-383378B3B0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178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F4280E-6EF9-4504-89C8-85262BC5FC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951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48450" y="609600"/>
            <a:ext cx="180975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609600"/>
            <a:ext cx="527685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C16399-8F12-4969-884E-0C81DDF7EE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260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32CB9-7DB4-4AC8-A041-C48FF8DC22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767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292D6-597C-4D10-A77A-44B055AB36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676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19200" y="1981200"/>
            <a:ext cx="3543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543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BCA49-0F97-4907-A7B4-199717BEC1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196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EDC07-A341-4D34-BF99-D4044750DB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841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305B2-F5EF-4ED8-9188-53A101780D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82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ACA50-D3F8-4C41-9B21-2A70404B1E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802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2A6EB-1FF6-4F40-84E7-0C72F3C9F2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419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81D10-52E8-46C4-84DD-59BBD7D3D4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015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609600"/>
            <a:ext cx="7239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981200"/>
            <a:ext cx="7239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00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Times New Roman" charset="0"/>
              </a:defRPr>
            </a:lvl1pPr>
          </a:lstStyle>
          <a:p>
            <a:pPr>
              <a:defRPr/>
            </a:pPr>
            <a:fld id="{6E945C5E-59B7-4324-91B9-A08150184F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1639" y="500063"/>
            <a:ext cx="7056785" cy="5161185"/>
          </a:xfrm>
        </p:spPr>
        <p:txBody>
          <a:bodyPr/>
          <a:lstStyle/>
          <a:p>
            <a:pPr eaLnBrk="1" hangingPunct="1"/>
            <a:r>
              <a:rPr lang="ru-RU" sz="4800" dirty="0" smtClean="0">
                <a:latin typeface="Tahoma" pitchFamily="34" charset="0"/>
                <a:cs typeface="Tahoma" pitchFamily="34" charset="0"/>
              </a:rPr>
              <a:t>Становление теории и критики детской литературы в России</a:t>
            </a:r>
            <a:br>
              <a:rPr lang="ru-RU" sz="4800" dirty="0" smtClean="0">
                <a:latin typeface="Tahoma" pitchFamily="34" charset="0"/>
                <a:cs typeface="Tahoma" pitchFamily="34" charset="0"/>
              </a:rPr>
            </a:br>
            <a:r>
              <a:rPr lang="ru-RU" sz="3600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ru-RU" sz="3600" dirty="0" smtClean="0">
                <a:latin typeface="Tahoma" pitchFamily="34" charset="0"/>
                <a:cs typeface="Tahoma" pitchFamily="34" charset="0"/>
              </a:rPr>
            </a:br>
            <a:r>
              <a:rPr lang="ru-RU" dirty="0" smtClean="0">
                <a:latin typeface="Tahoma" pitchFamily="34" charset="0"/>
                <a:cs typeface="Tahoma" pitchFamily="34" charset="0"/>
              </a:rPr>
              <a:t>(30-60-е годы </a:t>
            </a:r>
            <a:r>
              <a:rPr lang="en-US" dirty="0" smtClean="0">
                <a:latin typeface="Arial Rounded MT Bold" pitchFamily="34" charset="0"/>
                <a:cs typeface="Tahoma" pitchFamily="34" charset="0"/>
              </a:rPr>
              <a:t>XIX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века)</a:t>
            </a:r>
            <a:r>
              <a:rPr lang="ru-RU" dirty="0" smtClean="0">
                <a:latin typeface="Georgia" pitchFamily="18" charset="0"/>
              </a:rPr>
              <a:t/>
            </a:r>
            <a:br>
              <a:rPr lang="ru-RU" dirty="0" smtClean="0">
                <a:latin typeface="Georgia" pitchFamily="18" charset="0"/>
              </a:rPr>
            </a:br>
            <a:endParaRPr lang="ru-RU" dirty="0" smtClean="0">
              <a:latin typeface="Georgia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5616" y="5949280"/>
            <a:ext cx="7885509" cy="694408"/>
          </a:xfrm>
        </p:spPr>
        <p:txBody>
          <a:bodyPr/>
          <a:lstStyle/>
          <a:p>
            <a:pPr algn="r" eaLnBrk="1" hangingPunct="1"/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Методический материал к занятию</a:t>
            </a:r>
          </a:p>
          <a:p>
            <a:pPr algn="r" eaLnBrk="1" hangingPunct="1"/>
            <a:r>
              <a:rPr lang="ru-RU" sz="2600" i="1" dirty="0" smtClean="0">
                <a:latin typeface="Georgia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Требования к детским писателям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187624" y="1340768"/>
            <a:ext cx="7776864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514350" indent="-514350" eaLnBrk="0" hangingPunct="0">
              <a:buFont typeface="+mj-lt"/>
              <a:buAutoNum type="arabicPeriod"/>
            </a:pPr>
            <a:r>
              <a:rPr lang="ru-RU" sz="2800" u="sng" dirty="0" smtClean="0">
                <a:latin typeface="Arial Narrow" pitchFamily="34" charset="0"/>
              </a:rPr>
              <a:t>«…Нужно родиться , а не сделаться детским писателем»</a:t>
            </a:r>
            <a:r>
              <a:rPr lang="ru-RU" sz="2800" dirty="0" smtClean="0">
                <a:latin typeface="Arial Narrow" pitchFamily="34" charset="0"/>
              </a:rPr>
              <a:t> </a:t>
            </a:r>
          </a:p>
          <a:p>
            <a:pPr indent="-514350" eaLnBrk="0" hangingPunct="0"/>
            <a:r>
              <a:rPr lang="ru-RU" sz="2600" dirty="0" smtClean="0">
                <a:latin typeface="Arial Narrow" pitchFamily="34" charset="0"/>
              </a:rPr>
              <a:t>Тут требуется не только талант, но и своего рода гений. Да, много, много нужно условий для образования детского писателя: тут нужна душа благодатная, любящая, кроткая, спокойная, младенчески простодушная; ум возвышенный, образованный, взгляд на предметы просветленный, и не только живое воображение, но и живая поэтическая фантазия, способная представить все в одушевленных, радужных образах. Не говоря уже о любви к детям и о глубоком знании потребностей, особенностей, оттенков детского возраста.</a:t>
            </a:r>
            <a:endParaRPr lang="ru-RU" sz="2600" kern="0" dirty="0" smtClean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Требования к детским писателям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259632" y="1340768"/>
            <a:ext cx="7704856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514350" indent="-514350" eaLnBrk="0" hangingPunct="0">
              <a:buAutoNum type="arabicPeriod" startAt="2"/>
            </a:pPr>
            <a:r>
              <a:rPr lang="ru-RU" sz="2800" u="sng" dirty="0" smtClean="0">
                <a:latin typeface="Arial Narrow" pitchFamily="34" charset="0"/>
              </a:rPr>
              <a:t>Чтобы говорить образами с детьми, надо знать детей, надо самому быть взрослым ребенком, не в прошлом значении этого слова, но родиться с характером младенчески простодушным.</a:t>
            </a:r>
          </a:p>
          <a:p>
            <a:pPr indent="-514350" eaLnBrk="0" hangingPunct="0"/>
            <a:r>
              <a:rPr lang="ru-RU" sz="2600" dirty="0" smtClean="0">
                <a:latin typeface="Arial Narrow" pitchFamily="34" charset="0"/>
              </a:rPr>
              <a:t>Есть люди, которые любят детское общество и умеют занять его и рассказом, и разговором, и даже игрою, приняв в ней участие: дети, со своей стороны, встречают этих людей с шумной радостью, слушают их со вниманием и смотрят на них с откровенною доверчивостью, как на своих друзей. Про такого человека у нас, на Руси, говорят: это детский праздник. Вот таких-то «детских праздников» нужно и для детской литературы. </a:t>
            </a:r>
            <a:endParaRPr lang="ru-RU" sz="2600" kern="0" dirty="0" smtClean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Требования к детским писателям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187624" y="1340768"/>
            <a:ext cx="7776864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514350" indent="-514350" eaLnBrk="0" hangingPunct="0"/>
            <a:r>
              <a:rPr lang="ru-RU" sz="2800" dirty="0" smtClean="0">
                <a:latin typeface="Arial Narrow" pitchFamily="34" charset="0"/>
              </a:rPr>
              <a:t>3.   </a:t>
            </a:r>
            <a:r>
              <a:rPr lang="ru-RU" sz="2800" u="sng" dirty="0" smtClean="0">
                <a:latin typeface="Arial Narrow" pitchFamily="34" charset="0"/>
              </a:rPr>
              <a:t>… Пишите, пишите для детей, но только так, чтобы вашу книгу с удовольствием прочел и взрослый и, прочтя, перенесся бы мечтою в светлые годы своего младенчества .</a:t>
            </a:r>
          </a:p>
          <a:p>
            <a:pPr indent="-514350" eaLnBrk="0" hangingPunct="0"/>
            <a:r>
              <a:rPr lang="ru-RU" sz="2600" dirty="0" smtClean="0">
                <a:latin typeface="Arial Narrow" pitchFamily="34" charset="0"/>
              </a:rPr>
              <a:t>Главное дело, как можно меньше сентенций, нравоучений и резонерства: их не любят и взрослые, а дети просто ненавидят. Они хотят в вас видеть друга, а не наставника, требуют от вас наслаждения, а не скуки, рассказов, а не поучений. Дитя веселое, доброе, живое, резвое, жадное до впечатлений, страстное к рассказам, не чувствительное, а чувствующее.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u="sng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Специфика детской литературы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187624" y="1340768"/>
            <a:ext cx="7776864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514350" indent="-514350" eaLnBrk="0" hangingPunct="0">
              <a:buFont typeface="+mj-lt"/>
              <a:buAutoNum type="arabicPeriod"/>
            </a:pPr>
            <a:r>
              <a:rPr lang="ru-RU" sz="2800" b="1" dirty="0" smtClean="0">
                <a:latin typeface="Arial Narrow" pitchFamily="34" charset="0"/>
              </a:rPr>
              <a:t>Особенности мышления и эстетического восприятия ребенка-читателя</a:t>
            </a:r>
          </a:p>
          <a:p>
            <a:pPr indent="-514350" eaLnBrk="0" hangingPunct="0"/>
            <a:r>
              <a:rPr lang="ru-RU" sz="2600" dirty="0" smtClean="0">
                <a:latin typeface="Arial Narrow" pitchFamily="34" charset="0"/>
              </a:rPr>
              <a:t>Так, например, в детях, с самых ранних лет, </a:t>
            </a:r>
            <a:r>
              <a:rPr lang="ru-RU" sz="2600" dirty="0" err="1" smtClean="0">
                <a:latin typeface="Arial Narrow" pitchFamily="34" charset="0"/>
              </a:rPr>
              <a:t>д</a:t>
            </a:r>
            <a:r>
              <a:rPr lang="el-GR" sz="2600" dirty="0" smtClean="0">
                <a:latin typeface="Arial Narrow" pitchFamily="34" charset="0"/>
              </a:rPr>
              <a:t>ό</a:t>
            </a:r>
            <a:r>
              <a:rPr lang="ru-RU" sz="2600" dirty="0" err="1" smtClean="0">
                <a:latin typeface="Arial Narrow" pitchFamily="34" charset="0"/>
              </a:rPr>
              <a:t>лжно</a:t>
            </a:r>
            <a:r>
              <a:rPr lang="ru-RU" sz="2600" dirty="0" smtClean="0">
                <a:latin typeface="Arial Narrow" pitchFamily="34" charset="0"/>
              </a:rPr>
              <a:t> развивать чувство изящного, как один из элементов человечности . </a:t>
            </a:r>
            <a:br>
              <a:rPr lang="ru-RU" sz="2600" dirty="0" smtClean="0">
                <a:latin typeface="Arial Narrow" pitchFamily="34" charset="0"/>
              </a:rPr>
            </a:br>
            <a:r>
              <a:rPr lang="ru-RU" sz="2600" dirty="0" smtClean="0">
                <a:latin typeface="Arial Narrow" pitchFamily="34" charset="0"/>
              </a:rPr>
              <a:t>Нет ничего столь вредного и опасного, как неестественное и несвоевременное развитие духа. Дитя должно быть дитятею, но не юношею, не взрослым человеком. Всему своя череда. Неестественно и преждевременно развившиеся дети – нравственные уроды. </a:t>
            </a:r>
            <a:r>
              <a:rPr lang="ru-RU" sz="2600" b="1" dirty="0" smtClean="0">
                <a:latin typeface="Arial Narrow" pitchFamily="34" charset="0"/>
              </a:rPr>
              <a:t> </a:t>
            </a:r>
            <a:endParaRPr lang="ru-RU" sz="2600" u="sng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Специфика детской литературы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187624" y="1340768"/>
            <a:ext cx="7776864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indent="-514350" eaLnBrk="0" hangingPunct="0"/>
            <a:r>
              <a:rPr lang="ru-RU" dirty="0" smtClean="0">
                <a:latin typeface="Arial Narrow" pitchFamily="34" charset="0"/>
              </a:rPr>
              <a:t>Для детей предметы те же что и для взрослых людей, только изложенные сообразно с их понятием. В детстве фантазия есть преобладающая способность и сила души, дитя не требует выводов, доказательств и логической последовательности, ему нужны образы, краски и звуки. Наглядность признана теперь всеми единодушно самым необходимым и могущественным помощником при учении… </a:t>
            </a:r>
            <a:br>
              <a:rPr lang="ru-RU" dirty="0" smtClean="0">
                <a:latin typeface="Arial Narrow" pitchFamily="34" charset="0"/>
              </a:rPr>
            </a:br>
            <a:r>
              <a:rPr lang="ru-RU" dirty="0" smtClean="0">
                <a:latin typeface="Arial Narrow" pitchFamily="34" charset="0"/>
              </a:rPr>
              <a:t>… Посмотрите, как жадны дети к картинкам ! Они готовы прочесть самый сухой текст, лишь бы только он объяснил им содержание картинки…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dirty="0" smtClean="0">
                <a:latin typeface="Arial Narrow" pitchFamily="34" charset="0"/>
              </a:rPr>
              <a:t>… Пусть ухо их приучается к гармонии русского слова, сердца переполняются чувством изящного, пусть и поэзия действует на них, как музыка».</a:t>
            </a:r>
            <a:br>
              <a:rPr lang="ru-RU" dirty="0" smtClean="0">
                <a:latin typeface="Arial Narrow" pitchFamily="34" charset="0"/>
              </a:rPr>
            </a:br>
            <a:endParaRPr lang="ru-RU" u="sng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Специфика детской литературы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187624" y="1412776"/>
            <a:ext cx="7776864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514350" indent="-514350" eaLnBrk="0" hangingPunct="0"/>
            <a:r>
              <a:rPr lang="ru-RU" sz="2800" b="1" dirty="0" smtClean="0">
                <a:latin typeface="Arial Narrow" pitchFamily="34" charset="0"/>
              </a:rPr>
              <a:t>2.   Борьба против антихудожественной дидактики, утверждение принципов реалистического искусства в детской литературе </a:t>
            </a:r>
          </a:p>
          <a:p>
            <a:pPr indent="-514350" eaLnBrk="0" hangingPunct="0"/>
            <a:r>
              <a:rPr lang="ru-RU" sz="2600" dirty="0" smtClean="0">
                <a:latin typeface="Arial Narrow" pitchFamily="34" charset="0"/>
              </a:rPr>
              <a:t>«Чем обыкновенно отличаются, например, повести для детей ? - Дурно склеенным рассказом, пересыпанным моральными сентенциями. Цель таких повестей - обманывать детей, искажая в их глазах действительность .</a:t>
            </a:r>
          </a:p>
          <a:p>
            <a:pPr indent="-514350" eaLnBrk="0" hangingPunct="0"/>
            <a:r>
              <a:rPr lang="ru-RU" sz="2600" dirty="0" smtClean="0">
                <a:latin typeface="Arial Narrow" pitchFamily="34" charset="0"/>
              </a:rPr>
              <a:t>«Книги для детей можно и должно писать, но хорошо и полезно только то сочинение для детей, которое может занимать взрослых людей и нравиться им не как детское сочинение, а как литературное произведение, писанное для всех…»</a:t>
            </a:r>
            <a:br>
              <a:rPr lang="ru-RU" sz="2600" dirty="0" smtClean="0">
                <a:latin typeface="Arial Narrow" pitchFamily="34" charset="0"/>
              </a:rPr>
            </a:br>
            <a:endParaRPr lang="ru-RU" sz="2600" u="sng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Специфика детской литературы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187624" y="1412776"/>
            <a:ext cx="7776864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514350" indent="-514350" eaLnBrk="0" hangingPunct="0"/>
            <a:r>
              <a:rPr lang="ru-RU" sz="2800" b="1" dirty="0" smtClean="0">
                <a:latin typeface="Arial Narrow" pitchFamily="34" charset="0"/>
              </a:rPr>
              <a:t>2.   Борьба против антихудожественной дидактики, утверждение принципов реалистического искусства в детской литературе </a:t>
            </a:r>
          </a:p>
          <a:p>
            <a:pPr indent="-514350" eaLnBrk="0" hangingPunct="0"/>
            <a:r>
              <a:rPr lang="ru-RU" sz="2600" dirty="0" smtClean="0">
                <a:latin typeface="Arial Narrow" pitchFamily="34" charset="0"/>
              </a:rPr>
              <a:t>«Не искажайте действительности ни клеветами на неё, ни украшениями себя, но показывайте её такой, какова она есть в самом деле, во всем её очаровании и во всей её неумолимой суровости, чтобы сердце детей, </a:t>
            </a:r>
            <a:r>
              <a:rPr lang="ru-RU" sz="2600" dirty="0" err="1" smtClean="0">
                <a:latin typeface="Arial Narrow" pitchFamily="34" charset="0"/>
              </a:rPr>
              <a:t>научась</a:t>
            </a:r>
            <a:r>
              <a:rPr lang="ru-RU" sz="2600" dirty="0" smtClean="0">
                <a:latin typeface="Arial Narrow" pitchFamily="34" charset="0"/>
              </a:rPr>
              <a:t> её любить, привыкало бы в борьбе с её случайностями находить опору в самом себе».</a:t>
            </a:r>
            <a:br>
              <a:rPr lang="ru-RU" sz="2600" dirty="0" smtClean="0">
                <a:latin typeface="Arial Narrow" pitchFamily="34" charset="0"/>
              </a:rPr>
            </a:br>
            <a:endParaRPr lang="ru-RU" sz="2600" u="sng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Специфика детской литературы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187624" y="1700808"/>
            <a:ext cx="7776864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indent="-514350" eaLnBrk="0" hangingPunct="0"/>
            <a:r>
              <a:rPr lang="ru-RU" sz="2800" b="1" dirty="0" smtClean="0">
                <a:latin typeface="Arial Narrow" pitchFamily="34" charset="0"/>
              </a:rPr>
              <a:t>3.    Особенности языка детских книг</a:t>
            </a:r>
            <a:r>
              <a:rPr lang="ru-RU" sz="2800" b="1" u="sng" dirty="0" smtClean="0">
                <a:latin typeface="Arial Narrow" pitchFamily="34" charset="0"/>
              </a:rPr>
              <a:t/>
            </a:r>
            <a:br>
              <a:rPr lang="ru-RU" sz="2800" b="1" u="sng" dirty="0" smtClean="0">
                <a:latin typeface="Arial Narrow" pitchFamily="34" charset="0"/>
              </a:rPr>
            </a:br>
            <a:r>
              <a:rPr lang="ru-RU" sz="2600" dirty="0" smtClean="0">
                <a:latin typeface="Arial Narrow" pitchFamily="34" charset="0"/>
              </a:rPr>
              <a:t>«Детские книги должны отличаться особенною легкостью, чистотою и правильностью языка … </a:t>
            </a:r>
            <a:br>
              <a:rPr lang="ru-RU" sz="2600" dirty="0" smtClean="0">
                <a:latin typeface="Arial Narrow" pitchFamily="34" charset="0"/>
              </a:rPr>
            </a:br>
            <a:r>
              <a:rPr lang="ru-RU" sz="2600" dirty="0" smtClean="0">
                <a:latin typeface="Arial Narrow" pitchFamily="34" charset="0"/>
              </a:rPr>
              <a:t>Прекрасная, хорошим языком написанная или переведенная книга и красиво напечатанная, - она полезна и для детей, и для взрослых … </a:t>
            </a:r>
            <a:br>
              <a:rPr lang="ru-RU" sz="2600" dirty="0" smtClean="0">
                <a:latin typeface="Arial Narrow" pitchFamily="34" charset="0"/>
              </a:rPr>
            </a:br>
            <a:r>
              <a:rPr lang="ru-RU" sz="2600" dirty="0" smtClean="0">
                <a:latin typeface="Arial Narrow" pitchFamily="34" charset="0"/>
              </a:rPr>
              <a:t>Книга должна быть написана просто, умело, без излишних потребностей, хорошим языком, события изложены ясно, расставлены в перспективе, обличающей память, переданы с живостью и увлекательностью…».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600" u="sng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Специфика детской литературы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331640" y="1340768"/>
            <a:ext cx="7632848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indent="-514350" eaLnBrk="0" hangingPunct="0">
              <a:buAutoNum type="arabicPeriod" startAt="4"/>
            </a:pPr>
            <a:r>
              <a:rPr lang="ru-RU" sz="2800" b="1" dirty="0" smtClean="0">
                <a:latin typeface="Arial Narrow" pitchFamily="34" charset="0"/>
              </a:rPr>
              <a:t>О круге детского чтения</a:t>
            </a:r>
            <a:r>
              <a:rPr lang="ru-RU" sz="2800" b="1" u="sng" dirty="0" smtClean="0">
                <a:latin typeface="Arial Narrow" pitchFamily="34" charset="0"/>
              </a:rPr>
              <a:t/>
            </a:r>
            <a:br>
              <a:rPr lang="ru-RU" sz="2800" b="1" u="sng" dirty="0" smtClean="0">
                <a:latin typeface="Arial Narrow" pitchFamily="34" charset="0"/>
              </a:rPr>
            </a:br>
            <a:r>
              <a:rPr lang="ru-RU" sz="2600" dirty="0" smtClean="0">
                <a:latin typeface="Arial Narrow" pitchFamily="34" charset="0"/>
              </a:rPr>
              <a:t>Считал важным приобщение детей к богатствам мировой литературы, к «созерцанию общечеловеческого», настаивая при этом, что это приобщение должно происходить через «родные и национальные явления»:</a:t>
            </a:r>
          </a:p>
          <a:p>
            <a:pPr indent="-514350" eaLnBrk="0" hangingPunct="0"/>
            <a:r>
              <a:rPr lang="ru-RU" sz="2600" dirty="0" smtClean="0">
                <a:latin typeface="Arial Narrow" pitchFamily="34" charset="0"/>
              </a:rPr>
              <a:t>«Кто не принадлежит своему отечеству, тот не принадлежит и человечеству», поэтому рекомендовал вводить в КДЧ произведения фольклора. </a:t>
            </a:r>
          </a:p>
          <a:p>
            <a:pPr indent="-514350" eaLnBrk="0" hangingPunct="0"/>
            <a:r>
              <a:rPr lang="ru-RU" sz="2600" dirty="0" smtClean="0">
                <a:latin typeface="Arial Narrow" pitchFamily="34" charset="0"/>
              </a:rPr>
              <a:t>Из зарубежной литературы рекомендовал «Робинзона Крузо», «Дон Кихота», романы В.Скотта, Ф.Купера, сказки Гофмана. Из отечественной – басни И.А.Крылова, сказки А.С.Пушкина, </a:t>
            </a:r>
            <a:r>
              <a:rPr lang="ru-RU" sz="2600" smtClean="0">
                <a:latin typeface="Arial Narrow" pitchFamily="34" charset="0"/>
              </a:rPr>
              <a:t>В.Ф.Одоевского, стихи </a:t>
            </a:r>
            <a:r>
              <a:rPr lang="ru-RU" sz="2600" dirty="0" smtClean="0">
                <a:latin typeface="Arial Narrow" pitchFamily="34" charset="0"/>
              </a:rPr>
              <a:t>В.А.Жуковского</a:t>
            </a:r>
            <a:r>
              <a:rPr lang="ru-RU" sz="2600" smtClean="0">
                <a:latin typeface="Arial Narrow" pitchFamily="34" charset="0"/>
              </a:rPr>
              <a:t>, М.Ю.Лермонтова.</a:t>
            </a:r>
            <a:endParaRPr lang="ru-RU" sz="2600" u="sng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Чернышевский Николай Гаврилович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779912" y="1556792"/>
            <a:ext cx="5184576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32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публицист, литературный критик, прозаик, экономист, философ, революционер-демократ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родился в Саратове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сын священника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учился в Саратовской семинарии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 в 1846-1850 гг. учился на отделении общей словесности историко-философского факультета Петербургского университета, где занимался славянской филологией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6" name="Содержимое 5" descr="cherneshevsk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844824"/>
            <a:ext cx="2808312" cy="33651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8136904" cy="4114334"/>
          </a:xfrm>
        </p:spPr>
        <p:txBody>
          <a:bodyPr/>
          <a:lstStyle/>
          <a:p>
            <a:pPr algn="r"/>
            <a:r>
              <a:rPr lang="ru-RU" dirty="0" smtClean="0">
                <a:latin typeface="Arial" pitchFamily="34" charset="0"/>
                <a:cs typeface="Arial" pitchFamily="34" charset="0"/>
              </a:rPr>
              <a:t>Сила и понимание книги в её своевременном прочтении. 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sz="4000" dirty="0" smtClean="0">
                <a:latin typeface="Arial" pitchFamily="34" charset="0"/>
                <a:cs typeface="Arial" pitchFamily="34" charset="0"/>
              </a:rPr>
              <a:t>В.Г.Белинский.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Чернышевский Николай Гаврилович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475656" y="1412776"/>
            <a:ext cx="7488832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32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печатался в журналах «Отечественные записки» и «Современник»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выступал против крепостного права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сподвижник Герцена и Огарева в движении народничества, причастен к созданию тайного общества «Земля и воля»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в 1862 г. был арестован, заключен в </a:t>
            </a:r>
            <a:r>
              <a:rPr kumimoji="0" 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Петропав-ловскую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крепость, где провел 2 года и написал ряд литературных произведений, среди которых </a:t>
            </a:r>
            <a:r>
              <a:rPr kumimoji="0" lang="ru-RU" sz="2800" b="0" i="1" u="sng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роман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«Что делать? Из рассказов о новых людях»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Чернышевский Николай Гаврилович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851920" y="1556792"/>
            <a:ext cx="5112568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buFont typeface="Wingdings" pitchFamily="2" charset="2"/>
              <a:buChar char="ü"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</a:t>
            </a: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</a:rPr>
              <a:t>в 1864 г.подвергнут гражданской казни с лишением всех прав состояния и присуждением 14 лет каторжных работ в рудниках с последующим поселением в Сибири (срок изменили на 7 лет)</a:t>
            </a: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</a:t>
            </a:r>
          </a:p>
          <a:p>
            <a:pPr lvl="0" eaLnBrk="0" hangingPunct="0">
              <a:buFont typeface="Wingdings" pitchFamily="2" charset="2"/>
              <a:buChar char="ü"/>
              <a:defRPr/>
            </a:pPr>
            <a:r>
              <a:rPr lang="ru-RU" sz="32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</a:t>
            </a: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</a:rPr>
              <a:t>в 1871 г. поселился в Якутии в г.Вилюйске</a:t>
            </a:r>
          </a:p>
          <a:p>
            <a:pPr lvl="0" eaLnBrk="0" hangingPunct="0">
              <a:buFont typeface="Wingdings" pitchFamily="2" charset="2"/>
              <a:buChar char="ü"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в 1883 г. переведен в Астрахань</a:t>
            </a:r>
          </a:p>
          <a:p>
            <a:pPr lvl="0" eaLnBrk="0" hangingPunct="0">
              <a:buFont typeface="Wingdings" pitchFamily="2" charset="2"/>
              <a:buChar char="ü"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в 1889 г. разрешили вернуться в Саратов, где он и умер</a:t>
            </a:r>
          </a:p>
          <a:p>
            <a:pPr lvl="0" eaLnBrk="0" hangingPunct="0">
              <a:buFont typeface="Wingdings" pitchFamily="2" charset="2"/>
              <a:buChar char="ü"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похоронен в Саратове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4" name="Рисунок 3" descr="444_mogila_chuntitled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204864"/>
            <a:ext cx="3311649" cy="23691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Взгляды на роль детской литературы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547664" y="1340768"/>
            <a:ext cx="7416824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buFont typeface="Wingdings" pitchFamily="2" charset="2"/>
              <a:buChar char="q"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 </a:t>
            </a:r>
            <a:r>
              <a:rPr lang="ru-RU" sz="26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Главная задача литературы – воспитание человека-гражданина, борца за народное счастье.</a:t>
            </a:r>
          </a:p>
          <a:p>
            <a:pPr lvl="0" eaLnBrk="0" hangingPunct="0">
              <a:buFont typeface="Wingdings" pitchFamily="2" charset="2"/>
              <a:buChar char="q"/>
              <a:defRPr/>
            </a:pPr>
            <a:r>
              <a:rPr lang="ru-RU" sz="26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 Литература должна быть «учебником жизни», реально изображать действительность, давать различные знания по истории, географии, естествознанию, давать материалистическое объяснение явлений природы.</a:t>
            </a:r>
          </a:p>
          <a:p>
            <a:pPr lvl="0" eaLnBrk="0" hangingPunct="0">
              <a:buFont typeface="Wingdings" pitchFamily="2" charset="2"/>
              <a:buChar char="q"/>
              <a:defRPr/>
            </a:pPr>
            <a:r>
              <a:rPr lang="ru-RU" sz="26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 Резко критиковал сословность в детской литературе, сглаживание противоречий между народом и дворянским классом.</a:t>
            </a:r>
          </a:p>
          <a:p>
            <a:pPr lvl="0" eaLnBrk="0" hangingPunct="0">
              <a:buFont typeface="Wingdings" pitchFamily="2" charset="2"/>
              <a:buChar char="q"/>
              <a:defRPr/>
            </a:pPr>
            <a:r>
              <a:rPr lang="ru-RU" sz="26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 Выступал против «ограничителей», которые требовали ограничить чтение молодежью романов.</a:t>
            </a:r>
            <a:endParaRPr kumimoji="0" lang="ru-RU" sz="26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720080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Взгляды на роль детской литературы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547664" y="1268760"/>
            <a:ext cx="7416824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buFont typeface="Wingdings" pitchFamily="2" charset="2"/>
              <a:buChar char="q"/>
              <a:defRPr/>
            </a:pPr>
            <a:r>
              <a:rPr lang="ru-RU" sz="26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 </a:t>
            </a:r>
            <a:r>
              <a:rPr lang="ru-RU" sz="25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Расширил круг детского чтения, особое внимание уделив произведениям Н.В.Гоголя и Ч.Диккенса, как прекрасного реалиста и защитника угнетенных.</a:t>
            </a:r>
          </a:p>
          <a:p>
            <a:pPr lvl="0" eaLnBrk="0" hangingPunct="0">
              <a:buFont typeface="Wingdings" pitchFamily="2" charset="2"/>
              <a:buChar char="q"/>
              <a:defRPr/>
            </a:pPr>
            <a:r>
              <a:rPr lang="ru-RU" sz="25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 Важной чертой передовой русской литературы считал народность, т.е. выражение идей народа и защиту его интересов.</a:t>
            </a:r>
          </a:p>
          <a:p>
            <a:pPr lvl="0" eaLnBrk="0" hangingPunct="0">
              <a:buFont typeface="Wingdings" pitchFamily="2" charset="2"/>
              <a:buChar char="q"/>
              <a:defRPr/>
            </a:pPr>
            <a:r>
              <a:rPr kumimoji="0" lang="ru-RU" sz="2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  Чтобы создать для молодого поколения образ героя-современника, пишет книгу «А.С.Пушкин. Его жизнь и сочинения». Это было первое биографическое  повествование о роли Пушкина в развитии русской литературы.</a:t>
            </a:r>
          </a:p>
          <a:p>
            <a:pPr lvl="0" eaLnBrk="0" hangingPunct="0">
              <a:buFont typeface="Wingdings" pitchFamily="2" charset="2"/>
              <a:buChar char="q"/>
              <a:defRPr/>
            </a:pPr>
            <a:r>
              <a:rPr lang="ru-RU" sz="25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Углубил понятие специфических черт детской литературы: занимательность, динамичность, лаконизм, простота и выразительность языка: рассказы Л.Толстого.</a:t>
            </a:r>
            <a:endParaRPr kumimoji="0" lang="ru-RU" sz="25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Добролюбов Николай Александрович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779912" y="1556792"/>
            <a:ext cx="5184576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родился в Нижнем Новгороде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сын священника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учился в Нижегородской духовной семинарии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в 1853 г. поступил в Главный педагогический институт в Петербурге (РГПУ им. А.И.Герцена), занимался фольклором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печатался в журнале Некрасова «Современник» с рядом исторических и литературно-критических работ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6" name="Содержимое 5" descr="0077-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844824"/>
            <a:ext cx="2808312" cy="34726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Добролюбов Николай Александрович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995936" y="1340768"/>
            <a:ext cx="4968552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buFont typeface="Wingdings" pitchFamily="2" charset="2"/>
              <a:buChar char="ü"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только за 1858 год напечатал  75 статей и рецензий</a:t>
            </a:r>
          </a:p>
          <a:p>
            <a:pPr eaLnBrk="0" hangingPunct="0">
              <a:buFont typeface="Wingdings" pitchFamily="2" charset="2"/>
              <a:buChar char="ü"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написал более 50 рецензий на детские книги и статей о детской литературе</a:t>
            </a:r>
          </a:p>
          <a:p>
            <a:pPr eaLnBrk="0" hangingPunct="0">
              <a:buFont typeface="Wingdings" pitchFamily="2" charset="2"/>
              <a:buChar char="ü"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разделял педагогические взгляды ближайшего сотрудника и единомышленника </a:t>
            </a:r>
            <a:r>
              <a:rPr lang="ru-RU" sz="2800" kern="0" dirty="0" err="1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Н.Г.Черны-шевского</a:t>
            </a:r>
            <a:endParaRPr lang="ru-RU" sz="2800" kern="0" dirty="0" smtClean="0">
              <a:solidFill>
                <a:schemeClr val="tx2"/>
              </a:solidFill>
              <a:latin typeface="Arial Narrow" pitchFamily="34" charset="0"/>
              <a:ea typeface="+mj-ea"/>
              <a:cs typeface="+mj-cs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 похоронен на Литераторских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мостках на </a:t>
            </a:r>
            <a:r>
              <a:rPr kumimoji="0" lang="ru-RU" sz="2800" b="0" i="0" u="none" strike="noStrike" kern="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Волковском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кладбище рядом с В.Г.Белинским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7" name="Содержимое 6" descr="Могила_писателя_Николая_Добролюбо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916832"/>
            <a:ext cx="3168352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720080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Критика системы воспитания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547664" y="1340768"/>
            <a:ext cx="7416824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buFont typeface="Wingdings" pitchFamily="2" charset="2"/>
              <a:buChar char="q"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 </a:t>
            </a:r>
            <a:r>
              <a:rPr lang="ru-RU" sz="2600" dirty="0" smtClean="0">
                <a:latin typeface="Arial Narrow" pitchFamily="34" charset="0"/>
              </a:rPr>
              <a:t>Был против воспитания покорности, слепого повиновения, подавления личности, угодничества. Критиковал действующую систему воспитания, которая убивает в детях «внутреннего человека», от чего он вырастает неподготовленным к жизни.</a:t>
            </a:r>
            <a:endParaRPr lang="ru-RU" sz="2600" kern="0" dirty="0" smtClean="0">
              <a:solidFill>
                <a:schemeClr val="tx2"/>
              </a:solidFill>
              <a:latin typeface="Arial Narrow" pitchFamily="34" charset="0"/>
              <a:ea typeface="+mj-ea"/>
              <a:cs typeface="+mj-cs"/>
            </a:endParaRPr>
          </a:p>
          <a:p>
            <a:pPr eaLnBrk="0" hangingPunct="0">
              <a:buFont typeface="Wingdings" pitchFamily="2" charset="2"/>
              <a:buChar char="q"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 </a:t>
            </a:r>
            <a:r>
              <a:rPr lang="ru-RU" sz="2600" dirty="0" smtClean="0">
                <a:latin typeface="Arial Narrow" pitchFamily="34" charset="0"/>
              </a:rPr>
              <a:t>Добролюбов считал невозможной подлинную реформу образовательной системы без коренной перестройки всей общественной жизни в России, полагая, что в новом обществе появится и новый учитель, бережно охраняющий в воспитаннике достоинство человеческой природы, обладающий высокими нравственными убеждениями, всесторонне развитый.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720080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Требования к детской литературе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547664" y="1340768"/>
            <a:ext cx="7416824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buFont typeface="Wingdings" pitchFamily="2" charset="2"/>
              <a:buChar char="q"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 </a:t>
            </a:r>
            <a:r>
              <a:rPr lang="ru-RU" sz="2600" dirty="0" smtClean="0">
                <a:latin typeface="Arial Narrow" pitchFamily="34" charset="0"/>
              </a:rPr>
              <a:t>Разоблачал официальное понимание патриотизма: «…в недавние времена патриотизм состоял в восхвалении всего хорошего, что есть в отечестве, ныне этого уже недостаточно, ныне прибавилось порицание того дурного, что еще есть у нас», т.е. требовал изображения действительности с критических позиций.</a:t>
            </a:r>
          </a:p>
          <a:p>
            <a:pPr eaLnBrk="0" hangingPunct="0">
              <a:buFont typeface="Wingdings" pitchFamily="2" charset="2"/>
              <a:buChar char="q"/>
            </a:pPr>
            <a:r>
              <a:rPr kumimoji="0" lang="ru-RU" sz="26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  Приветствовал появление научно-популярных книг, содержащих большой познавательный материал.</a:t>
            </a:r>
          </a:p>
          <a:p>
            <a:pPr eaLnBrk="0" hangingPunct="0">
              <a:buFont typeface="Wingdings" pitchFamily="2" charset="2"/>
              <a:buChar char="q"/>
            </a:pPr>
            <a:r>
              <a:rPr lang="ru-RU" sz="2600" kern="0" baseline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 Большое значение придавал знакомству с народными сказками, высоко ценил сказки братьев Гримм и Г.К.Андерсена.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720080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Требования к детской литературе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547664" y="1340768"/>
            <a:ext cx="7416824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buFont typeface="Wingdings" pitchFamily="2" charset="2"/>
              <a:buChar char="q"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 </a:t>
            </a:r>
            <a:r>
              <a:rPr lang="ru-RU" sz="2600" dirty="0" smtClean="0">
                <a:latin typeface="Arial Narrow" pitchFamily="34" charset="0"/>
              </a:rPr>
              <a:t>Считал, что положительным героем для молодого поколения должен быть человек из народа.</a:t>
            </a:r>
          </a:p>
          <a:p>
            <a:pPr eaLnBrk="0" hangingPunct="0">
              <a:buFont typeface="Wingdings" pitchFamily="2" charset="2"/>
              <a:buChar char="q"/>
            </a:pPr>
            <a:r>
              <a:rPr lang="ru-RU" sz="2600" dirty="0" smtClean="0">
                <a:latin typeface="Arial Narrow" pitchFamily="34" charset="0"/>
              </a:rPr>
              <a:t>    Свои представления о народности в литературе и талантливости простых людей изложил в работе «Алексей Васильевич Кольцов. Его жизнь и сочинения»: «Мы впервые увидели чисто русского человека, с русской душою, с русскими чувствами, коротко знакомого с бытом народа, человека, жившего его жизнью. В народе таятся силы могучие, в народе воспитываются люди сильные, честные (М.В.Ломоносов, Иван Сусанин</a:t>
            </a:r>
            <a:r>
              <a:rPr lang="ru-RU" sz="2600" smtClean="0">
                <a:latin typeface="Arial Narrow" pitchFamily="34" charset="0"/>
              </a:rPr>
              <a:t>, Кузьма Минин</a:t>
            </a:r>
            <a:r>
              <a:rPr lang="ru-RU" sz="2600" dirty="0" smtClean="0">
                <a:latin typeface="Arial Narrow" pitchFamily="34" charset="0"/>
              </a:rPr>
              <a:t>)».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Значение деятельности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259632" y="1340768"/>
            <a:ext cx="7704856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buFont typeface="Wingdings" pitchFamily="2" charset="2"/>
              <a:buChar char="q"/>
            </a:pPr>
            <a:r>
              <a:rPr lang="ru-RU" sz="26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 Белинский, Чернышевский, Добролюбов определили задачи детской литературы, её место в системе воспитания и художественные принципы. </a:t>
            </a:r>
          </a:p>
          <a:p>
            <a:pPr eaLnBrk="0" hangingPunct="0">
              <a:buFont typeface="Wingdings" pitchFamily="2" charset="2"/>
              <a:buChar char="q"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 </a:t>
            </a:r>
            <a:r>
              <a:rPr lang="ru-RU" sz="26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Вопросы детской литературы они решали в духе передовых демократических идей своего времени:</a:t>
            </a:r>
          </a:p>
          <a:p>
            <a:pPr eaLnBrk="0" hangingPunct="0">
              <a:buFont typeface="Wingdings" pitchFamily="2" charset="2"/>
              <a:buChar char="ü"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</a:t>
            </a:r>
            <a:r>
              <a:rPr lang="ru-RU" sz="26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правдивое изображение жизни;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 книга должны быть пропитана идеями добра и любви к простому человеку, Родине;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26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детская книга должна быть без нравоучений.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  Официальной системе воспитания, рекомендовавшей телесные наказания, противопоставили прогрессивную, основанную на гуманизме и уважении к личности ребенка.</a:t>
            </a:r>
            <a:endParaRPr kumimoji="0" lang="ru-RU" sz="26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437112"/>
            <a:ext cx="2304256" cy="1152128"/>
          </a:xfrm>
        </p:spPr>
        <p:txBody>
          <a:bodyPr/>
          <a:lstStyle/>
          <a:p>
            <a:r>
              <a:rPr lang="ru-RU" sz="2800" dirty="0" smtClean="0">
                <a:latin typeface="Arial Narrow" pitchFamily="34" charset="0"/>
              </a:rPr>
              <a:t>Белинский В.Г.</a:t>
            </a:r>
            <a:br>
              <a:rPr lang="ru-RU" sz="2800" dirty="0" smtClean="0">
                <a:latin typeface="Arial Narrow" pitchFamily="34" charset="0"/>
              </a:rPr>
            </a:br>
            <a:r>
              <a:rPr lang="ru-RU" sz="2800" dirty="0" smtClean="0">
                <a:latin typeface="Arial Narrow" pitchFamily="34" charset="0"/>
              </a:rPr>
              <a:t>(1811-1848)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4" name="Содержимое 3" descr="belinsk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836712"/>
            <a:ext cx="2520280" cy="339750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cherneshevsk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764704"/>
            <a:ext cx="2880320" cy="35283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419872" y="4437112"/>
            <a:ext cx="2952328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Чернышевский Н.Г.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(1828-1889)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6444208" y="4437112"/>
            <a:ext cx="2592288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Добролюбов Н.А.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(1836-1861)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9" name="Рисунок 8" descr="0077-0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980728"/>
            <a:ext cx="2641278" cy="33123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623659" y="764704"/>
            <a:ext cx="7510462" cy="912812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2" y="1905000"/>
            <a:ext cx="6335936" cy="4476750"/>
          </a:xfrm>
        </p:spPr>
        <p:txBody>
          <a:bodyPr/>
          <a:lstStyle/>
          <a:p>
            <a:pPr>
              <a:buNone/>
            </a:pPr>
            <a:r>
              <a:rPr lang="ru-RU" sz="3000" dirty="0" smtClean="0"/>
              <a:t>   Гулистанский </a:t>
            </a:r>
            <a:r>
              <a:rPr lang="ru-RU" sz="3000" dirty="0"/>
              <a:t>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</a:t>
            </a:r>
          </a:p>
          <a:p>
            <a:pPr eaLnBrk="1" hangingPunct="1">
              <a:buFontTx/>
              <a:buNone/>
            </a:pPr>
            <a:endParaRPr lang="ru-RU" sz="3000" dirty="0"/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r>
              <a:rPr lang="ru-RU" sz="3000" dirty="0" err="1" smtClean="0"/>
              <a:t>Гизатулина</a:t>
            </a:r>
            <a:r>
              <a:rPr lang="ru-RU" sz="3000" dirty="0" smtClean="0"/>
              <a:t> Ольга Ивановна, преподаватель </a:t>
            </a:r>
            <a:r>
              <a:rPr lang="ru-RU" sz="3000" dirty="0"/>
              <a:t>к</a:t>
            </a:r>
            <a:r>
              <a:rPr lang="ru-RU" sz="3000" dirty="0" smtClean="0"/>
              <a:t>афедры </a:t>
            </a:r>
            <a:r>
              <a:rPr lang="ru-RU" sz="3000" dirty="0"/>
              <a:t>Р</a:t>
            </a:r>
            <a:r>
              <a:rPr lang="ru-RU" sz="3000" dirty="0" smtClean="0"/>
              <a:t>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endParaRPr lang="ru-RU" sz="3000" dirty="0"/>
          </a:p>
          <a:p>
            <a:pPr eaLnBrk="1" hangingPunct="1">
              <a:buFontTx/>
              <a:buNone/>
            </a:pPr>
            <a:r>
              <a:rPr lang="en-US" sz="3000" dirty="0" smtClean="0"/>
              <a:t>E-mail: </a:t>
            </a:r>
            <a:r>
              <a:rPr lang="en-US" sz="3000" dirty="0" smtClean="0">
                <a:hlinkClick r:id="rId2"/>
              </a:rPr>
              <a:t>stefa77777@mail.ru</a:t>
            </a:r>
            <a:endParaRPr lang="en-US" sz="3000" dirty="0" smtClean="0"/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endParaRPr lang="en-US" sz="1800" dirty="0" smtClean="0"/>
          </a:p>
          <a:p>
            <a:pPr algn="r" eaLnBrk="1" hangingPunct="1">
              <a:buFontTx/>
              <a:buNone/>
            </a:pPr>
            <a:r>
              <a:rPr lang="ru-RU" sz="3000" dirty="0" smtClean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90" y="2060848"/>
            <a:ext cx="1643362" cy="149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2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Белинский </a:t>
            </a:r>
            <a:r>
              <a:rPr lang="ru-RU" sz="4000" dirty="0" err="1" smtClean="0">
                <a:latin typeface="Arial Narrow" pitchFamily="34" charset="0"/>
              </a:rPr>
              <a:t>Виссарион</a:t>
            </a:r>
            <a:r>
              <a:rPr lang="ru-RU" sz="4000" dirty="0" smtClean="0">
                <a:latin typeface="Arial Narrow" pitchFamily="34" charset="0"/>
              </a:rPr>
              <a:t> Григорьевич</a:t>
            </a:r>
            <a:endParaRPr lang="ru-RU" sz="4000" dirty="0">
              <a:latin typeface="Arial Narrow" pitchFamily="34" charset="0"/>
            </a:endParaRPr>
          </a:p>
        </p:txBody>
      </p:sp>
      <p:pic>
        <p:nvPicPr>
          <p:cNvPr id="4" name="Содержимое 3" descr="belinsk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628800"/>
            <a:ext cx="2520280" cy="33975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851920" y="1556792"/>
            <a:ext cx="5112568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родился в крепости Свеаборг (сейчас Финляндия)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сын флотского врача, позднее уездного лекаря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 в 1829-1832 гг. учился на словесном отделении </a:t>
            </a:r>
            <a:r>
              <a:rPr kumimoji="0" 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философ-ского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факультета Московского университета, из которого был исключен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инициатор ряда студенческих протестов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Белинский </a:t>
            </a:r>
            <a:r>
              <a:rPr lang="ru-RU" sz="4000" dirty="0" err="1" smtClean="0">
                <a:latin typeface="Arial Narrow" pitchFamily="34" charset="0"/>
              </a:rPr>
              <a:t>Виссарион</a:t>
            </a:r>
            <a:r>
              <a:rPr lang="ru-RU" sz="4000" dirty="0" smtClean="0">
                <a:latin typeface="Arial Narrow" pitchFamily="34" charset="0"/>
              </a:rPr>
              <a:t> Григорьевич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851920" y="1340768"/>
            <a:ext cx="5112568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buFont typeface="Wingdings" pitchFamily="2" charset="2"/>
              <a:buChar char="ü"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 зарабатывал на жизнь переводами и репетиторством </a:t>
            </a:r>
          </a:p>
          <a:p>
            <a:pPr eaLnBrk="0" hangingPunct="0">
              <a:buFont typeface="Wingdings" pitchFamily="2" charset="2"/>
              <a:buChar char="ü"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</a:t>
            </a: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</a:rPr>
              <a:t>с 1834 г. начинается серьезная литературная деятельность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в 1839 г. переехал в Петербург, где возглавил критический отдел журнала «Отечественные записки»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написал около 200 статей по вопросам детской литературы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 похоронен на Литераторских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мостках на </a:t>
            </a:r>
            <a:r>
              <a:rPr kumimoji="0" lang="ru-RU" sz="2800" b="0" i="0" u="none" strike="noStrike" kern="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Волковском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кладбище Санкт-Петербурга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6" name="Содержимое 5" descr="Могила_критика_Виссариона_Белинског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89407" y="1806430"/>
            <a:ext cx="2674481" cy="35704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Статья  В.Г.Белинского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331640" y="1412776"/>
            <a:ext cx="7632848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Подарок на новый год. С-Петербург, 1840.</a:t>
            </a:r>
          </a:p>
          <a:p>
            <a:pPr eaLnBrk="0" hangingPunct="0"/>
            <a:endParaRPr lang="ru-RU" sz="4000" kern="0" dirty="0" smtClean="0">
              <a:solidFill>
                <a:schemeClr val="tx2"/>
              </a:solidFill>
              <a:latin typeface="Arial Narrow" pitchFamily="34" charset="0"/>
              <a:ea typeface="+mj-ea"/>
              <a:cs typeface="+mj-cs"/>
            </a:endParaRPr>
          </a:p>
          <a:p>
            <a:pPr eaLnBrk="0" hangingPunct="0"/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О воспитании детей вообще.</a:t>
            </a:r>
            <a:r>
              <a:rPr kumimoji="0" lang="ru-RU" sz="32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– Как должны писаться детские книги… - О двух детских сказках Гофмана. – О «Детских сказках дедушки </a:t>
            </a:r>
            <a:r>
              <a:rPr kumimoji="0" lang="ru-RU" sz="3200" b="0" i="0" u="none" strike="noStrike" kern="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Иринея</a:t>
            </a:r>
            <a:r>
              <a:rPr kumimoji="0" lang="ru-RU" sz="32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».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</a:t>
            </a:r>
          </a:p>
          <a:p>
            <a:pPr eaLnBrk="0" hangingPunct="0"/>
            <a:endParaRPr lang="ru-RU" sz="2800" kern="0" dirty="0" smtClean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Роль детской книги в воспитании детей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187624" y="1340768"/>
            <a:ext cx="7776864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800" dirty="0" smtClean="0">
                <a:latin typeface="Arial Narrow" pitchFamily="34" charset="0"/>
              </a:rPr>
              <a:t>« Книга есть жизнь нашего времени. В ней все нуждаются ... и дети - так же. Все дело в выборе книг для них, и мы первые согласны, что читать дурно выбранные книги, для них хуже и вреднее, чем ничего не читать».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latin typeface="Arial Narrow" pitchFamily="34" charset="0"/>
              </a:rPr>
              <a:t>«Книги, которые пишутся собственно для детей, должны входить в план воспитания, как одна из важнейших ее сторон. Наша литература особенно бедна книгами для воспитания, т. е. как учебными, так и литературными детскими книгами».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kern="0" dirty="0" smtClean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Роль детской книги в воспитании детей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187624" y="1340768"/>
            <a:ext cx="7776864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800" dirty="0" smtClean="0">
                <a:latin typeface="Arial Narrow" pitchFamily="34" charset="0"/>
              </a:rPr>
              <a:t>«Целью детских книжек должно быть не столько занятие детей каким-нибудь делом, не столько предохранение их от дурных привычек и дурного направления, сколько развитие данных им от природы элементов человеческого духа, - развитие чувства любви, и чувства бесконечного. Прямое и непосредственное действие таких книжек должно быть обращено на чувства детей, а не на их рассудок. Чувство предшествует знанию .… Детские книжки должны показать им, что мир и жизнь прекрасны, т. к. они суть .… Кто не почувствовал истины, тот и не понял и не узнал ее…». </a:t>
            </a:r>
            <a:endParaRPr lang="ru-RU" sz="2800" kern="0" dirty="0" smtClean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/>
          <a:lstStyle/>
          <a:p>
            <a:r>
              <a:rPr lang="ru-RU" sz="4000" dirty="0" smtClean="0">
                <a:latin typeface="Arial Narrow" pitchFamily="34" charset="0"/>
              </a:rPr>
              <a:t>Роль детской книги в воспитании детей</a:t>
            </a:r>
            <a:endParaRPr lang="ru-RU" sz="4000" dirty="0">
              <a:latin typeface="Arial Narrow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619672" y="1988840"/>
            <a:ext cx="6696744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3600" dirty="0" smtClean="0">
                <a:latin typeface="Arial" pitchFamily="34" charset="0"/>
                <a:cs typeface="Arial" pitchFamily="34" charset="0"/>
              </a:rPr>
              <a:t>Детские книги пишутся для воспитания, а воспитание - великое дело: им решается участь человека. </a:t>
            </a:r>
            <a:endParaRPr lang="ru-RU" sz="3600" kern="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sma Print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Plasma Print</Template>
  <TotalTime>1435</TotalTime>
  <Words>1793</Words>
  <Application>Microsoft Office PowerPoint</Application>
  <PresentationFormat>Экран (4:3)</PresentationFormat>
  <Paragraphs>124</Paragraphs>
  <Slides>30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9" baseType="lpstr">
      <vt:lpstr>Arial</vt:lpstr>
      <vt:lpstr>Arial Narrow</vt:lpstr>
      <vt:lpstr>Arial Rounded MT Bold</vt:lpstr>
      <vt:lpstr>Calibri</vt:lpstr>
      <vt:lpstr>Georgia</vt:lpstr>
      <vt:lpstr>Tahoma</vt:lpstr>
      <vt:lpstr>Times New Roman</vt:lpstr>
      <vt:lpstr>Wingdings</vt:lpstr>
      <vt:lpstr>Plasma Print</vt:lpstr>
      <vt:lpstr>Становление теории и критики детской литературы в России  (30-60-е годы XIX века) </vt:lpstr>
      <vt:lpstr>Сила и понимание книги в её своевременном прочтении.   В.Г.Белинский.</vt:lpstr>
      <vt:lpstr>Белинский В.Г. (1811-1848)</vt:lpstr>
      <vt:lpstr>Белинский Виссарион Григорьевич</vt:lpstr>
      <vt:lpstr>Белинский Виссарион Григорьевич</vt:lpstr>
      <vt:lpstr>Статья  В.Г.Белинского</vt:lpstr>
      <vt:lpstr>Роль детской книги в воспитании детей</vt:lpstr>
      <vt:lpstr>Роль детской книги в воспитании детей</vt:lpstr>
      <vt:lpstr>Роль детской книги в воспитании детей</vt:lpstr>
      <vt:lpstr>Требования к детским писателям</vt:lpstr>
      <vt:lpstr>Требования к детским писателям</vt:lpstr>
      <vt:lpstr>Требования к детским писателям</vt:lpstr>
      <vt:lpstr>Специфика детской литературы</vt:lpstr>
      <vt:lpstr>Специфика детской литературы</vt:lpstr>
      <vt:lpstr>Специфика детской литературы</vt:lpstr>
      <vt:lpstr>Специфика детской литературы</vt:lpstr>
      <vt:lpstr>Специфика детской литературы</vt:lpstr>
      <vt:lpstr>Специфика детской литературы</vt:lpstr>
      <vt:lpstr>Чернышевский Николай Гаврилович</vt:lpstr>
      <vt:lpstr>Чернышевский Николай Гаврилович</vt:lpstr>
      <vt:lpstr>Чернышевский Николай Гаврилович</vt:lpstr>
      <vt:lpstr>Взгляды на роль детской литературы</vt:lpstr>
      <vt:lpstr>Взгляды на роль детской литературы</vt:lpstr>
      <vt:lpstr>Добролюбов Николай Александрович</vt:lpstr>
      <vt:lpstr>Добролюбов Николай Александрович</vt:lpstr>
      <vt:lpstr>Критика системы воспитания</vt:lpstr>
      <vt:lpstr>Требования к детской литературе</vt:lpstr>
      <vt:lpstr>Требования к детской литературе</vt:lpstr>
      <vt:lpstr>Значение деятельности</vt:lpstr>
      <vt:lpstr>Контактная информация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eelmaa.yv</dc:creator>
  <cp:lastModifiedBy>User</cp:lastModifiedBy>
  <cp:revision>201</cp:revision>
  <dcterms:created xsi:type="dcterms:W3CDTF">2009-10-13T14:49:37Z</dcterms:created>
  <dcterms:modified xsi:type="dcterms:W3CDTF">2020-03-19T05:23:28Z</dcterms:modified>
</cp:coreProperties>
</file>